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84" r:id="rId2"/>
    <p:sldId id="256" r:id="rId3"/>
    <p:sldId id="257" r:id="rId4"/>
    <p:sldId id="262" r:id="rId5"/>
    <p:sldId id="269" r:id="rId6"/>
    <p:sldId id="264" r:id="rId7"/>
    <p:sldId id="265" r:id="rId8"/>
    <p:sldId id="266" r:id="rId9"/>
    <p:sldId id="272" r:id="rId10"/>
    <p:sldId id="273" r:id="rId11"/>
    <p:sldId id="274" r:id="rId12"/>
    <p:sldId id="277" r:id="rId13"/>
    <p:sldId id="279" r:id="rId14"/>
    <p:sldId id="280" r:id="rId15"/>
    <p:sldId id="28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433" autoAdjust="0"/>
  </p:normalViewPr>
  <p:slideViewPr>
    <p:cSldViewPr>
      <p:cViewPr varScale="1">
        <p:scale>
          <a:sx n="65" d="100"/>
          <a:sy n="65" d="100"/>
        </p:scale>
        <p:origin x="153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A143F-3FED-49B9-9003-B0759E4E167F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D04BEB-061A-42DB-93E9-DCADBB788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30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rt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 a scenario where you are moving a file from folder A to Folder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B.Think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all the possible ways you can test this.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Apart from the usual scenarios, you can also test the following conditions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380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that any defects in the requirements or design phase are captured as well more on this principle in a later training tutorial.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979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 last principle of testing states that the 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Testing is context dependent which basically means that the way you test a e-commerce site will be different from the way you test a commercial off the shelf application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787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infact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list is endless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39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581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answer this lets do an exercise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your opinion, Which operations is most likely to cause your Operating system to fail?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9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 you would have guessed, Opening 10 different application all at the same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29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experience you can identify such risky modules.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266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even after all this sweat &amp; hard work in testing, you can never claim you product is bug free.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think a company like MICROSOFT would not have tested their OS thoroughly &amp; would risk their reputation just to see their OS crashing during its public launch!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26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Hence, testing principle states that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26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rt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what if , you work extra hard , taking all precautions &amp; make your software product 99% bug free .And the software does not meet the needs &amp; requirements of the clients.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leads us to our next principle, which states that-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Absence of Error is a Fallacy i.e. Finding and fixing defects does not help if the system build is unusable and does not fulfill the users needs &amp; requirements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fix this problem , the next principle of testing states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4BEB-061A-42DB-93E9-DCADBB788B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81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505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3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143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0831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05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506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468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9949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863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6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795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1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6391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507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5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553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0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8353C09-EC52-408B-93A6-4326FA8A7F3D}" type="datetimeFigureOut">
              <a:rPr lang="en-US" smtClean="0"/>
              <a:pPr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EBE88E-6890-4933-B8BD-4AECB36423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60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6400" y="1811863"/>
            <a:ext cx="5791200" cy="1515533"/>
          </a:xfrm>
        </p:spPr>
        <p:txBody>
          <a:bodyPr/>
          <a:lstStyle/>
          <a:p>
            <a:r>
              <a:rPr lang="en-US" dirty="0" smtClean="0"/>
              <a:t>Fundamental Principles of Software Testing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2</a:t>
            </a:r>
          </a:p>
          <a:p>
            <a:r>
              <a:rPr lang="en-US" dirty="0" smtClean="0"/>
              <a:t>Madiha Malik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t="16552" r="2500" b="9602"/>
          <a:stretch/>
        </p:blipFill>
        <p:spPr>
          <a:xfrm>
            <a:off x="533400" y="533400"/>
            <a:ext cx="8077200" cy="579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90600" y="1524000"/>
            <a:ext cx="4191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You </a:t>
            </a:r>
            <a:r>
              <a:rPr lang="en-US" sz="4400" b="1" dirty="0"/>
              <a:t>can </a:t>
            </a:r>
            <a:r>
              <a:rPr lang="en-US" sz="4400" b="1" dirty="0" smtClean="0"/>
              <a:t>not </a:t>
            </a:r>
            <a:r>
              <a:rPr lang="en-US" sz="4400" b="1" dirty="0"/>
              <a:t>claim </a:t>
            </a:r>
            <a:r>
              <a:rPr lang="en-US" sz="4400" b="1" dirty="0" smtClean="0"/>
              <a:t>that your </a:t>
            </a:r>
            <a:r>
              <a:rPr lang="en-US" sz="4400" b="1" dirty="0"/>
              <a:t>product </a:t>
            </a:r>
            <a:r>
              <a:rPr lang="en-US" sz="4400" b="1" dirty="0" smtClean="0"/>
              <a:t>is</a:t>
            </a:r>
          </a:p>
          <a:p>
            <a:pPr algn="ctr"/>
            <a:r>
              <a:rPr lang="en-US" sz="4400" b="1" i="1" dirty="0" smtClean="0">
                <a:solidFill>
                  <a:srgbClr val="C00000"/>
                </a:solidFill>
              </a:rPr>
              <a:t>BUG-FREE</a:t>
            </a:r>
            <a:endParaRPr lang="en-US" sz="4400" b="1" i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" t="9867" r="5406" b="9556"/>
          <a:stretch/>
        </p:blipFill>
        <p:spPr>
          <a:xfrm>
            <a:off x="533400" y="533400"/>
            <a:ext cx="8077200" cy="57912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057400" y="762000"/>
            <a:ext cx="6781800" cy="1303867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</a:rPr>
              <a:t>Testing shows presence of Defects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276601" y="2142067"/>
            <a:ext cx="5181599" cy="3877733"/>
          </a:xfrm>
        </p:spPr>
        <p:txBody>
          <a:bodyPr>
            <a:normAutofit/>
          </a:bodyPr>
          <a:lstStyle/>
          <a:p>
            <a:pPr marL="0" lvl="0" indent="0" algn="just">
              <a:buNone/>
            </a:pPr>
            <a:r>
              <a:rPr lang="en-US" sz="3000" dirty="0"/>
              <a:t>Hence, testing principle states that </a:t>
            </a:r>
            <a:r>
              <a:rPr lang="en-US" sz="3000" dirty="0" smtClean="0"/>
              <a:t>- </a:t>
            </a:r>
            <a:r>
              <a:rPr lang="en-US" sz="3000" b="1" dirty="0" smtClean="0">
                <a:solidFill>
                  <a:srgbClr val="C00000"/>
                </a:solidFill>
              </a:rPr>
              <a:t>Testing </a:t>
            </a:r>
            <a:r>
              <a:rPr lang="en-US" sz="3000" b="1" dirty="0">
                <a:solidFill>
                  <a:srgbClr val="C00000"/>
                </a:solidFill>
              </a:rPr>
              <a:t>shows presence of defects</a:t>
            </a:r>
            <a:r>
              <a:rPr lang="en-US" sz="3000" b="1" dirty="0"/>
              <a:t> </a:t>
            </a:r>
            <a:r>
              <a:rPr lang="en-US" sz="3000" dirty="0"/>
              <a:t>i.e. Software Testing reduces the probability of undiscovered defects remaining in the software but even if no defects are found, it is not a proof of correctness.</a:t>
            </a:r>
          </a:p>
          <a:p>
            <a:pPr algn="just"/>
            <a:endParaRPr lang="en-US" sz="30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3276601" y="1905000"/>
            <a:ext cx="4571999" cy="0"/>
          </a:xfrm>
          <a:prstGeom prst="line">
            <a:avLst/>
          </a:prstGeom>
          <a:ln w="31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7" r="6667"/>
          <a:stretch/>
        </p:blipFill>
        <p:spPr>
          <a:xfrm>
            <a:off x="533400" y="533400"/>
            <a:ext cx="8077200" cy="5791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19733" t="49452" r="44299" b="8332"/>
          <a:stretch/>
        </p:blipFill>
        <p:spPr>
          <a:xfrm>
            <a:off x="2133600" y="3581400"/>
            <a:ext cx="3200400" cy="2667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76400" y="685800"/>
            <a:ext cx="2057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Software is</a:t>
            </a:r>
          </a:p>
          <a:p>
            <a:pPr algn="ctr"/>
            <a:r>
              <a:rPr lang="en-US" sz="2000" b="1" dirty="0" smtClean="0">
                <a:solidFill>
                  <a:srgbClr val="C00000"/>
                </a:solidFill>
              </a:rPr>
              <a:t>99% BUG-FREE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38400" y="2551093"/>
            <a:ext cx="5638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Software Does not meet the needs and requirements of the client</a:t>
            </a:r>
            <a:endParaRPr lang="en-US" sz="28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9127" t="49452" r="4905" b="8332"/>
          <a:stretch/>
        </p:blipFill>
        <p:spPr>
          <a:xfrm>
            <a:off x="5334000" y="3581400"/>
            <a:ext cx="3200400" cy="2667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276600" y="1687960"/>
            <a:ext cx="5128968" cy="584775"/>
            <a:chOff x="3276600" y="1698102"/>
            <a:chExt cx="5128968" cy="584775"/>
          </a:xfrm>
        </p:grpSpPr>
        <p:sp>
          <p:nvSpPr>
            <p:cNvPr id="6" name="TextBox 5"/>
            <p:cNvSpPr txBox="1"/>
            <p:nvPr/>
          </p:nvSpPr>
          <p:spPr>
            <a:xfrm>
              <a:off x="3276600" y="1698102"/>
              <a:ext cx="512896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smtClean="0">
                  <a:solidFill>
                    <a:srgbClr val="C00000"/>
                  </a:solidFill>
                </a:rPr>
                <a:t>Absence of error is a Fallacy</a:t>
              </a:r>
              <a:endParaRPr lang="en-US" sz="32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3733800" y="2220606"/>
              <a:ext cx="4343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t="6616" r="3334" b="3278"/>
          <a:stretch/>
        </p:blipFill>
        <p:spPr>
          <a:xfrm>
            <a:off x="533400" y="533399"/>
            <a:ext cx="8077200" cy="5791201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0" y="2438400"/>
            <a:ext cx="4953001" cy="2851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Testing should start as early as possible in the Software Development Life Cycle.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981200" y="901914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>
                <a:solidFill>
                  <a:srgbClr val="C00000"/>
                </a:solidFill>
              </a:rPr>
              <a:t>Early Testing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3581400" y="1905000"/>
            <a:ext cx="3429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l="18375" t="39584" r="22474"/>
          <a:stretch/>
        </p:blipFill>
        <p:spPr>
          <a:xfrm>
            <a:off x="1295400" y="1905000"/>
            <a:ext cx="6934200" cy="44196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219200" y="601133"/>
            <a:ext cx="6798734" cy="11514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>
                <a:solidFill>
                  <a:srgbClr val="C00000"/>
                </a:solidFill>
              </a:rPr>
              <a:t>Testing is Context Dependent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2057400" y="1587714"/>
            <a:ext cx="5029200" cy="1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9590" t="25000" r="61127" b="40624"/>
          <a:stretch/>
        </p:blipFill>
        <p:spPr>
          <a:xfrm>
            <a:off x="609600" y="1676400"/>
            <a:ext cx="2362201" cy="15590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62884" t="40625" r="7248" b="23958"/>
          <a:stretch/>
        </p:blipFill>
        <p:spPr>
          <a:xfrm>
            <a:off x="6324600" y="3048000"/>
            <a:ext cx="2286000" cy="152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 rotWithShape="1">
          <a:blip r:embed="rId2"/>
          <a:srcRect l="15227" t="29074" r="39278" b="31204"/>
          <a:stretch/>
        </p:blipFill>
        <p:spPr bwMode="auto">
          <a:xfrm>
            <a:off x="533400" y="533400"/>
            <a:ext cx="80772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loud 2"/>
          <p:cNvSpPr/>
          <p:nvPr/>
        </p:nvSpPr>
        <p:spPr>
          <a:xfrm>
            <a:off x="1295400" y="2209800"/>
            <a:ext cx="6705600" cy="373380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ysClr val="windowText" lastClr="000000"/>
                </a:solidFill>
                <a:latin typeface="Comic Sans MS" pitchFamily="66" charset="0"/>
              </a:rPr>
              <a:t>Move a file from folder A to folder B</a:t>
            </a:r>
            <a:endParaRPr lang="en-US" sz="2800" b="1" dirty="0">
              <a:solidFill>
                <a:sysClr val="windowText" lastClr="000000"/>
              </a:solidFill>
              <a:latin typeface="Comic Sans MS" pitchFamily="66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295400"/>
            <a:ext cx="2057400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ysClr val="windowText" lastClr="000000"/>
                </a:solidFill>
                <a:latin typeface="Comic Sans MS" pitchFamily="66" charset="0"/>
              </a:rPr>
              <a:t>Exercise</a:t>
            </a:r>
            <a:endParaRPr lang="en-US" sz="3200" dirty="0">
              <a:solidFill>
                <a:sysClr val="windowText" lastClr="000000"/>
              </a:solidFill>
              <a:latin typeface="Comic Sans MS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62000" y="609600"/>
            <a:ext cx="2529631" cy="1304436"/>
            <a:chOff x="3307184" y="2723866"/>
            <a:chExt cx="2529631" cy="1304436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184" y="2723866"/>
              <a:ext cx="2529631" cy="130443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657600" y="3048000"/>
              <a:ext cx="1905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C00000"/>
                  </a:solidFill>
                </a:rPr>
                <a:t>Scenario</a:t>
              </a:r>
              <a:endParaRPr lang="en-US" sz="36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724400" y="676764"/>
            <a:ext cx="3505200" cy="1304436"/>
            <a:chOff x="3307184" y="2776782"/>
            <a:chExt cx="2529631" cy="1304436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184" y="2776782"/>
              <a:ext cx="2529631" cy="1304436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657600" y="3048000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Try to move the file when it is open</a:t>
              </a:r>
              <a:endParaRPr lang="en-US" sz="2400" b="1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2048364"/>
            <a:ext cx="3505200" cy="1304436"/>
            <a:chOff x="3307184" y="2776782"/>
            <a:chExt cx="2529631" cy="1304436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184" y="2776782"/>
              <a:ext cx="2529631" cy="1304436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3443503" y="2938218"/>
              <a:ext cx="228332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000" b="1" dirty="0"/>
                <a:t>You do not have the security rights to paste the file in Folder B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724400" y="3496164"/>
            <a:ext cx="3505200" cy="1304436"/>
            <a:chOff x="3307184" y="2767746"/>
            <a:chExt cx="2529631" cy="1304436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184" y="2767746"/>
              <a:ext cx="2529631" cy="1304436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3443503" y="3048000"/>
              <a:ext cx="228332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000" b="1" dirty="0"/>
                <a:t>Folder B is on shared drive &amp; storage capacity is full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724400" y="4876800"/>
            <a:ext cx="3505200" cy="1304436"/>
            <a:chOff x="3307184" y="2776782"/>
            <a:chExt cx="2529631" cy="1304436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184" y="2776782"/>
              <a:ext cx="2529631" cy="1304436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3443503" y="3048000"/>
              <a:ext cx="228332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000" b="1" dirty="0"/>
                <a:t>Folder B already has a file with the same name</a:t>
              </a:r>
            </a:p>
          </p:txBody>
        </p:sp>
      </p:grpSp>
      <p:sp>
        <p:nvSpPr>
          <p:cNvPr id="9" name="Right Arrow 8"/>
          <p:cNvSpPr/>
          <p:nvPr/>
        </p:nvSpPr>
        <p:spPr>
          <a:xfrm>
            <a:off x="3291631" y="1066800"/>
            <a:ext cx="1432769" cy="51326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Bent-Up Arrow 21"/>
          <p:cNvSpPr/>
          <p:nvPr/>
        </p:nvSpPr>
        <p:spPr>
          <a:xfrm rot="5400000">
            <a:off x="3345541" y="1582781"/>
            <a:ext cx="1513840" cy="1243878"/>
          </a:xfrm>
          <a:prstGeom prst="bentUpArrow">
            <a:avLst>
              <a:gd name="adj1" fmla="val 19514"/>
              <a:gd name="adj2" fmla="val 25000"/>
              <a:gd name="adj3" fmla="val 25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Bent-Up Arrow 23"/>
          <p:cNvSpPr/>
          <p:nvPr/>
        </p:nvSpPr>
        <p:spPr>
          <a:xfrm rot="5400000">
            <a:off x="3365139" y="2959461"/>
            <a:ext cx="1524000" cy="1243878"/>
          </a:xfrm>
          <a:prstGeom prst="bentUpArrow">
            <a:avLst>
              <a:gd name="adj1" fmla="val 19514"/>
              <a:gd name="adj2" fmla="val 25000"/>
              <a:gd name="adj3" fmla="val 25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Bent-Up Arrow 24"/>
          <p:cNvSpPr/>
          <p:nvPr/>
        </p:nvSpPr>
        <p:spPr>
          <a:xfrm rot="5400000">
            <a:off x="3370219" y="4336141"/>
            <a:ext cx="1513840" cy="1243878"/>
          </a:xfrm>
          <a:prstGeom prst="bentUpArrow">
            <a:avLst>
              <a:gd name="adj1" fmla="val 19514"/>
              <a:gd name="adj2" fmla="val 25000"/>
              <a:gd name="adj3" fmla="val 25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2" grpId="0" animBg="1"/>
      <p:bldP spid="24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/>
          <a:srcRect l="15227" t="33333" r="38507" b="23122"/>
          <a:stretch/>
        </p:blipFill>
        <p:spPr bwMode="auto">
          <a:xfrm>
            <a:off x="564404" y="533400"/>
            <a:ext cx="8046196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1143000" y="838200"/>
            <a:ext cx="701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 smtClean="0"/>
              <a:t>Or suppose you have 15 input fields to test ,each having 5 possible values , the number of combinations to be tested would be </a:t>
            </a:r>
          </a:p>
          <a:p>
            <a:pPr algn="ctr"/>
            <a:r>
              <a:rPr lang="en-US" sz="2400" b="1" dirty="0" smtClean="0"/>
              <a:t>5^15=30 517 578 125!!</a:t>
            </a:r>
            <a:endParaRPr 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78298" y="781930"/>
            <a:ext cx="4938520" cy="1837836"/>
            <a:chOff x="2272786" y="2243382"/>
            <a:chExt cx="3564029" cy="183783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2786" y="2243382"/>
              <a:ext cx="3564029" cy="1837836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372321" y="2500580"/>
              <a:ext cx="33545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400" b="1" dirty="0" smtClean="0"/>
                <a:t>If you were to test all the possible combinations, project </a:t>
              </a:r>
              <a:r>
                <a:rPr lang="en-US" sz="2400" b="1" dirty="0" smtClean="0">
                  <a:solidFill>
                    <a:srgbClr val="C00000"/>
                  </a:solidFill>
                </a:rPr>
                <a:t>Execution time &amp; cost</a:t>
              </a:r>
              <a:r>
                <a:rPr lang="en-US" sz="2400" b="1" dirty="0" smtClean="0"/>
                <a:t> will rise exponentially</a:t>
              </a:r>
              <a:endParaRPr lang="en-US" sz="2400" b="1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752600" y="2387819"/>
            <a:ext cx="4938520" cy="1837836"/>
            <a:chOff x="2272786" y="2243382"/>
            <a:chExt cx="3564029" cy="183783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2786" y="2243382"/>
              <a:ext cx="3564029" cy="183783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372321" y="2500580"/>
              <a:ext cx="33545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400" b="1" dirty="0" smtClean="0"/>
                <a:t>Hence, one of the testing principles states that </a:t>
              </a:r>
              <a:r>
                <a:rPr lang="en-US" sz="2400" b="1" dirty="0" smtClean="0">
                  <a:solidFill>
                    <a:srgbClr val="C00000"/>
                  </a:solidFill>
                </a:rPr>
                <a:t>Exhaustive testing is not possible.</a:t>
              </a:r>
              <a:endParaRPr lang="en-US" sz="24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52800" y="3989501"/>
            <a:ext cx="4938520" cy="1837836"/>
            <a:chOff x="2272786" y="2243382"/>
            <a:chExt cx="3564029" cy="1837836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2786" y="2243382"/>
              <a:ext cx="3564029" cy="1837836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2372321" y="2500580"/>
              <a:ext cx="33545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400" b="1" dirty="0"/>
                <a:t>Instead we need optimal amount of testing based on the </a:t>
              </a:r>
              <a:r>
                <a:rPr lang="en-US" sz="2400" b="1" dirty="0">
                  <a:solidFill>
                    <a:srgbClr val="C00000"/>
                  </a:solidFill>
                </a:rPr>
                <a:t>risk assessment</a:t>
              </a:r>
              <a:r>
                <a:rPr lang="en-US" sz="2400" b="1" dirty="0"/>
                <a:t> of the application</a:t>
              </a:r>
              <a:r>
                <a:rPr lang="en-US" sz="2400" dirty="0"/>
                <a:t>.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16219" y="833016"/>
            <a:ext cx="7772400" cy="4994321"/>
            <a:chOff x="816219" y="833016"/>
            <a:chExt cx="7772400" cy="499432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00" t="4472" r="5000" b="-2173"/>
            <a:stretch/>
          </p:blipFill>
          <p:spPr>
            <a:xfrm>
              <a:off x="816219" y="833016"/>
              <a:ext cx="7772400" cy="4994321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 rot="537613">
              <a:off x="3055501" y="2352491"/>
              <a:ext cx="3937924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C00000"/>
                  </a:solidFill>
                  <a:latin typeface="Comic Sans MS" panose="030F0702030302020204" pitchFamily="66" charset="0"/>
                </a:rPr>
                <a:t>How do you determine this risk?</a:t>
              </a:r>
              <a:endParaRPr lang="en-US" sz="3600" b="1" dirty="0">
                <a:solidFill>
                  <a:srgbClr val="C00000"/>
                </a:solidFill>
                <a:latin typeface="Comic Sans MS" panose="030F0702030302020204" pitchFamily="66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940" b="5301"/>
          <a:stretch/>
        </p:blipFill>
        <p:spPr>
          <a:xfrm>
            <a:off x="533401" y="533400"/>
            <a:ext cx="8077200" cy="5791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805" b="6250"/>
          <a:stretch/>
        </p:blipFill>
        <p:spPr>
          <a:xfrm>
            <a:off x="533400" y="533400"/>
            <a:ext cx="8077200" cy="57912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581400" y="5181600"/>
            <a:ext cx="2529631" cy="990600"/>
            <a:chOff x="3307184" y="2723866"/>
            <a:chExt cx="2529631" cy="130443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184" y="2723866"/>
              <a:ext cx="2529631" cy="1304436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444291" y="3003388"/>
              <a:ext cx="2392523" cy="639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C00000"/>
                  </a:solidFill>
                </a:rPr>
                <a:t>Multi-tasking</a:t>
              </a:r>
              <a:endParaRPr lang="en-US" sz="28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143001" y="1905000"/>
            <a:ext cx="7010398" cy="3886199"/>
            <a:chOff x="3405538" y="2770847"/>
            <a:chExt cx="3016184" cy="123910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93" t="3489" r="2061" b="4488"/>
            <a:stretch/>
          </p:blipFill>
          <p:spPr>
            <a:xfrm>
              <a:off x="3405538" y="2770847"/>
              <a:ext cx="3016184" cy="123910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3524010" y="2898211"/>
              <a:ext cx="2746456" cy="971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3200" dirty="0"/>
                <a:t>So if you were testing this Operating system you would realize that defects are likely to be found in   multi-tasking and needs to be tested thoroughly which brings us to our next principle </a:t>
              </a:r>
              <a:r>
                <a:rPr lang="en-US" sz="3200" b="1" dirty="0"/>
                <a:t>Defect Clustering</a:t>
              </a:r>
              <a:endParaRPr lang="en-US" sz="3200" b="1" dirty="0">
                <a:solidFill>
                  <a:srgbClr val="C0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" t="12734" r="4167" b="2299"/>
          <a:stretch/>
        </p:blipFill>
        <p:spPr>
          <a:xfrm>
            <a:off x="609600" y="1828800"/>
            <a:ext cx="7924800" cy="4495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9356" y="524933"/>
            <a:ext cx="6798734" cy="1303867"/>
          </a:xfrm>
        </p:spPr>
        <p:txBody>
          <a:bodyPr/>
          <a:lstStyle/>
          <a:p>
            <a:r>
              <a:rPr lang="en-US" b="1" dirty="0" smtClean="0">
                <a:solidFill>
                  <a:srgbClr val="C00000"/>
                </a:solidFill>
              </a:rPr>
              <a:t>Defect Clustering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1981200"/>
            <a:ext cx="5181600" cy="3444997"/>
          </a:xfrm>
        </p:spPr>
        <p:txBody>
          <a:bodyPr>
            <a:normAutofit/>
          </a:bodyPr>
          <a:lstStyle/>
          <a:p>
            <a:pPr algn="just"/>
            <a:r>
              <a:rPr lang="en-US" sz="2900" dirty="0" smtClean="0"/>
              <a:t>Which states </a:t>
            </a:r>
            <a:r>
              <a:rPr lang="en-US" sz="2900" dirty="0"/>
              <a:t>that the majority of the defects are caused by a small </a:t>
            </a:r>
            <a:r>
              <a:rPr lang="en-US" sz="2900" dirty="0" smtClean="0"/>
              <a:t>  number </a:t>
            </a:r>
            <a:r>
              <a:rPr lang="en-US" sz="2900" dirty="0"/>
              <a:t>of modules, i.e. the distribution of defects are not across the application but rather centralized in limited sections of the application.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3276600" y="1524000"/>
            <a:ext cx="3886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09" b="99870" l="729" r="97741">
                        <a14:foregroundMark x1="4155" y1="25424" x2="729" y2="55020"/>
                        <a14:foregroundMark x1="875" y1="54759" x2="1458" y2="85658"/>
                        <a14:foregroundMark x1="1312" y1="86180" x2="4300" y2="97392"/>
                        <a14:foregroundMark x1="4009" y1="97132" x2="9402" y2="99870"/>
                        <a14:foregroundMark x1="8382" y1="99348" x2="20262" y2="97132"/>
                        <a14:foregroundMark x1="20262" y1="97132" x2="19679" y2="88657"/>
                        <a14:foregroundMark x1="19534" y1="88657" x2="26385" y2="76141"/>
                        <a14:foregroundMark x1="26385" y1="76141" x2="26239" y2="92177"/>
                        <a14:foregroundMark x1="26239" y1="92177" x2="97741" y2="88657"/>
                        <a14:foregroundMark x1="96574" y1="88136" x2="96429" y2="12256"/>
                        <a14:foregroundMark x1="96429" y1="12256" x2="9548" y2="13299"/>
                        <a14:foregroundMark x1="9548" y1="13299" x2="8528" y2="29857"/>
                        <a14:foregroundMark x1="8528" y1="29857" x2="3280" y2="33377"/>
                        <a14:foregroundMark x1="3280" y1="33377" x2="3280" y2="33377"/>
                        <a14:foregroundMark x1="3280" y1="33377" x2="3280" y2="33377"/>
                      </a14:backgroundRemoval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542" r="3333" b="7963"/>
          <a:stretch/>
        </p:blipFill>
        <p:spPr>
          <a:xfrm>
            <a:off x="533400" y="533400"/>
            <a:ext cx="8077200" cy="579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47800" y="914400"/>
            <a:ext cx="1752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C00000"/>
                </a:solidFill>
              </a:rPr>
              <a:t>Pesticide Paradox</a:t>
            </a: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0" y="1008995"/>
            <a:ext cx="5410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en-US" sz="2800" dirty="0"/>
              <a:t>If the same tests are repeated over and over again , eventually the same test cases will no longer find new </a:t>
            </a:r>
            <a:r>
              <a:rPr lang="en-US" sz="2800" dirty="0" smtClean="0"/>
              <a:t>bugs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en-US" sz="2800" dirty="0" smtClean="0"/>
              <a:t>This </a:t>
            </a:r>
            <a:r>
              <a:rPr lang="en-US" sz="2800" dirty="0"/>
              <a:t>is the another principle of testing called </a:t>
            </a:r>
            <a:r>
              <a:rPr lang="en-US" sz="2800" dirty="0" smtClean="0">
                <a:solidFill>
                  <a:srgbClr val="C00000"/>
                </a:solidFill>
              </a:rPr>
              <a:t>“Pesticide Paradox’’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en-US" sz="2800" dirty="0" smtClean="0"/>
              <a:t>To </a:t>
            </a:r>
            <a:r>
              <a:rPr lang="en-US" sz="2800" dirty="0"/>
              <a:t>overcome this, the test cases need to be regularly reviewed &amp; revised , adding new &amp; different test cases to help find more defects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461</TotalTime>
  <Words>557</Words>
  <Application>Microsoft Office PowerPoint</Application>
  <PresentationFormat>On-screen Show (4:3)</PresentationFormat>
  <Paragraphs>61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Comic Sans MS</vt:lpstr>
      <vt:lpstr>Garamond</vt:lpstr>
      <vt:lpstr>Wingdings</vt:lpstr>
      <vt:lpstr>Organic</vt:lpstr>
      <vt:lpstr>Fundamental Principles of Software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Defect Clustering</vt:lpstr>
      <vt:lpstr>PowerPoint Presentation</vt:lpstr>
      <vt:lpstr>PowerPoint Presentation</vt:lpstr>
      <vt:lpstr>Testing shows presence of Defects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Attiq Ullah Malik</dc:creator>
  <cp:lastModifiedBy>Windows User</cp:lastModifiedBy>
  <cp:revision>48</cp:revision>
  <dcterms:created xsi:type="dcterms:W3CDTF">2015-03-08T18:17:28Z</dcterms:created>
  <dcterms:modified xsi:type="dcterms:W3CDTF">2019-08-27T14:00:39Z</dcterms:modified>
</cp:coreProperties>
</file>

<file path=docProps/thumbnail.jpeg>
</file>